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30" r:id="rId3"/>
    <p:sldId id="355" r:id="rId4"/>
    <p:sldId id="261" r:id="rId5"/>
    <p:sldId id="260" r:id="rId6"/>
    <p:sldId id="263" r:id="rId7"/>
    <p:sldId id="331" r:id="rId8"/>
    <p:sldId id="356" r:id="rId9"/>
    <p:sldId id="357" r:id="rId10"/>
    <p:sldId id="358" r:id="rId11"/>
    <p:sldId id="35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4" r:id="rId25"/>
    <p:sldId id="375" r:id="rId26"/>
    <p:sldId id="377" r:id="rId27"/>
    <p:sldId id="378" r:id="rId28"/>
    <p:sldId id="379" r:id="rId29"/>
    <p:sldId id="380" r:id="rId30"/>
    <p:sldId id="381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88ED4-95D3-431F-9F5B-40EC5542AA09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17C0-3017-47E7-8C88-81BE7956D1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66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0AF66A-6521-4AF4-8A9F-9A0400C050B3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9B854B-3C48-4B50-9FF4-987A33E4B3D0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7F01E3-B6E5-4105-9634-F92DDA058AD9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0D3FC9-15A1-45F6-ABC8-73791495D330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E7A5C4-F991-4376-BC5B-87DA663B7917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6BC221-5F85-4D5C-993A-289B83C861F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5229E-21FC-44A5-B527-F360B6764312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84028-EABA-4B08-B951-27BAC8AB92B8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C35F52-C73D-4AD1-AC58-8C0F5D6C5BBC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012235-4EE4-4B3B-A96D-904334A39748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34ED3C-4141-4B46-9483-718DB069A3CC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1F176F-D791-4D20-88A3-F6D59F505AE9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E5FC38-B2AF-4805-8E35-B91257E4D7AD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81ABEC-46B4-40EF-9AD4-D10EE6E07C1C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8D98BD-E68B-445D-B20F-E528A10A1388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267AEA-F919-4226-8B64-CC8621AC1BAB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ED0C7-E386-4B46-857E-EFF9E4B0095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957F9F-6C73-4DCB-AF57-D302F783FC97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430D2F-B718-4D98-8D47-415D37A1B6A9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802FB3-F99A-40F7-8CFF-696272E0AC9F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3DF09C-C73C-4967-A779-52D131D64329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31C6F6-4141-43EC-9621-0E93640BE349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56C9CA-6F6A-486B-A788-5F761DA5F8F3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21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8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56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14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37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68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9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6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54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194F-C56F-4615-B73C-9CEAF37AEB25}" type="datetimeFigureOut">
              <a:rPr lang="it-IT" smtClean="0"/>
              <a:t>31/10/2013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ADEC-966B-4C83-9149-7BB989A3F5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2385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</a:rPr>
              <a:t>   edmodo</a:t>
            </a:r>
            <a:endParaRPr lang="it-IT" sz="6000" b="1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91880" y="9807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una piattaforma </a:t>
            </a:r>
            <a:r>
              <a:rPr lang="it-IT" sz="2400" b="1" i="1" dirty="0" smtClean="0">
                <a:solidFill>
                  <a:srgbClr val="FF0000"/>
                </a:solidFill>
              </a:rPr>
              <a:t>social learning </a:t>
            </a:r>
            <a:r>
              <a:rPr lang="it-IT" sz="2400" b="1" dirty="0" smtClean="0">
                <a:solidFill>
                  <a:srgbClr val="FF0000"/>
                </a:solidFill>
              </a:rPr>
              <a:t>nel </a:t>
            </a:r>
            <a:r>
              <a:rPr lang="it-IT" sz="2400" b="1" i="1" dirty="0" smtClean="0">
                <a:solidFill>
                  <a:srgbClr val="FF0000"/>
                </a:solidFill>
              </a:rPr>
              <a:t>cloud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1372465"/>
            <a:ext cx="476784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 la creazione di una classe virtuale (docente)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81120" y="5943505"/>
            <a:ext cx="4832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Cliccare su “create” per creare un gruppo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2019092"/>
            <a:ext cx="8398080" cy="366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1758241" y="4174999"/>
            <a:ext cx="727200" cy="1772826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406881" y="3865366"/>
            <a:ext cx="486720" cy="315394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5104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4" y="2135041"/>
            <a:ext cx="3395520" cy="29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7521" y="1376785"/>
            <a:ext cx="496368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 la creazione di una classe virtuale (docente)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175040" y="4684811"/>
            <a:ext cx="1045440" cy="144591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245120" y="1813151"/>
            <a:ext cx="4044960" cy="3930172"/>
            <a:chOff x="2948" y="1259"/>
            <a:chExt cx="2809" cy="2729"/>
          </a:xfrm>
        </p:grpSpPr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3129" y="1259"/>
              <a:ext cx="2628" cy="2729"/>
              <a:chOff x="3129" y="1259"/>
              <a:chExt cx="2628" cy="2729"/>
            </a:xfrm>
          </p:grpSpPr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3129" y="3436"/>
                <a:ext cx="2491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b="1">
                    <a:solidFill>
                      <a:srgbClr val="FF0000"/>
                    </a:solidFill>
                  </a:rPr>
                  <a:t>il sistema crea automaticamente un codice da comunicare agli studenti per accedere al gruppo</a:t>
                </a:r>
              </a:p>
            </p:txBody>
          </p:sp>
          <p:pic>
            <p:nvPicPr>
              <p:cNvPr id="16393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" y="1259"/>
                <a:ext cx="1902" cy="19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6394" name="AutoShape 10"/>
              <p:cNvSpPr>
                <a:spLocks noChangeArrowheads="1"/>
              </p:cNvSpPr>
              <p:nvPr/>
            </p:nvSpPr>
            <p:spPr bwMode="auto">
              <a:xfrm>
                <a:off x="3764" y="2620"/>
                <a:ext cx="1131" cy="451"/>
              </a:xfrm>
              <a:prstGeom prst="roundRect">
                <a:avLst>
                  <a:gd name="adj" fmla="val 218"/>
                </a:avLst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 flipH="1" flipV="1">
                <a:off x="4397" y="3070"/>
                <a:ext cx="48" cy="366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2948" y="2449"/>
              <a:ext cx="723" cy="0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500976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8000"/>
                </a:solidFill>
              </a:rPr>
              <a:t>creare un account come studente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0" y="1764186"/>
            <a:ext cx="3499200" cy="29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547360" y="3789038"/>
            <a:ext cx="1175040" cy="391721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155680" y="4176439"/>
            <a:ext cx="783360" cy="987944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53760" y="5237831"/>
            <a:ext cx="274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 “I am a student”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591361" y="1382547"/>
            <a:ext cx="5280480" cy="5168703"/>
            <a:chOff x="2494" y="960"/>
            <a:chExt cx="3667" cy="3589"/>
          </a:xfrm>
        </p:grpSpPr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494" y="3764"/>
              <a:ext cx="904" cy="0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8442" name="Group 10"/>
            <p:cNvGrpSpPr>
              <a:grpSpLocks/>
            </p:cNvGrpSpPr>
            <p:nvPr/>
          </p:nvGrpSpPr>
          <p:grpSpPr bwMode="auto">
            <a:xfrm>
              <a:off x="2948" y="960"/>
              <a:ext cx="3213" cy="3589"/>
              <a:chOff x="2948" y="960"/>
              <a:chExt cx="3213" cy="3589"/>
            </a:xfrm>
          </p:grpSpPr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2948" y="4172"/>
                <a:ext cx="2830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compilare con i propri dati (email non obbligatoria) e cliccare sign up</a:t>
                </a:r>
              </a:p>
            </p:txBody>
          </p:sp>
          <p:pic>
            <p:nvPicPr>
              <p:cNvPr id="1844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" y="1363"/>
                <a:ext cx="2186" cy="2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 flipH="1" flipV="1">
                <a:off x="4168" y="3670"/>
                <a:ext cx="94" cy="502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46" name="Oval 14"/>
              <p:cNvSpPr>
                <a:spLocks noChangeArrowheads="1"/>
              </p:cNvSpPr>
              <p:nvPr/>
            </p:nvSpPr>
            <p:spPr bwMode="auto">
              <a:xfrm>
                <a:off x="3674" y="3537"/>
                <a:ext cx="587" cy="224"/>
              </a:xfrm>
              <a:prstGeom prst="ellipse">
                <a:avLst/>
              </a:prstGeom>
              <a:noFill/>
              <a:ln w="54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auto">
              <a:xfrm>
                <a:off x="3583" y="1769"/>
                <a:ext cx="903" cy="269"/>
              </a:xfrm>
              <a:prstGeom prst="ellipse">
                <a:avLst/>
              </a:prstGeom>
              <a:noFill/>
              <a:ln w="54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H="1">
                <a:off x="4305" y="1225"/>
                <a:ext cx="683" cy="677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449" name="Text Box 17"/>
              <p:cNvSpPr txBox="1">
                <a:spLocks noChangeArrowheads="1"/>
              </p:cNvSpPr>
              <p:nvPr/>
            </p:nvSpPr>
            <p:spPr bwMode="auto">
              <a:xfrm>
                <a:off x="3398" y="960"/>
                <a:ext cx="2763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b="1" dirty="0">
                    <a:solidFill>
                      <a:srgbClr val="FF0000"/>
                    </a:solidFill>
                  </a:rPr>
                  <a:t>inserire il codice fornito dal docente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46365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spedire un messaggio (docente)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18561" y="2155907"/>
            <a:ext cx="7719840" cy="4359337"/>
            <a:chOff x="499" y="1497"/>
            <a:chExt cx="5361" cy="3027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499" y="1497"/>
              <a:ext cx="3625" cy="1803"/>
              <a:chOff x="499" y="1497"/>
              <a:chExt cx="3625" cy="1803"/>
            </a:xfrm>
          </p:grpSpPr>
          <p:pic>
            <p:nvPicPr>
              <p:cNvPr id="1946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" y="1497"/>
                <a:ext cx="3625" cy="1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463" name="Oval 7"/>
              <p:cNvSpPr>
                <a:spLocks noChangeArrowheads="1"/>
              </p:cNvSpPr>
              <p:nvPr/>
            </p:nvSpPr>
            <p:spPr bwMode="auto">
              <a:xfrm>
                <a:off x="3492" y="2222"/>
                <a:ext cx="632" cy="405"/>
              </a:xfrm>
              <a:prstGeom prst="ellipse">
                <a:avLst/>
              </a:prstGeom>
              <a:noFill/>
              <a:ln w="54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816" y="3085"/>
                <a:ext cx="2265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spedire a un gruppo</a:t>
                </a:r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 flipH="1" flipV="1">
                <a:off x="1403" y="2447"/>
                <a:ext cx="139" cy="547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9466" name="Group 10"/>
            <p:cNvGrpSpPr>
              <a:grpSpLocks/>
            </p:cNvGrpSpPr>
            <p:nvPr/>
          </p:nvGrpSpPr>
          <p:grpSpPr bwMode="auto">
            <a:xfrm>
              <a:off x="499" y="3074"/>
              <a:ext cx="5361" cy="1450"/>
              <a:chOff x="499" y="3074"/>
              <a:chExt cx="5361" cy="1450"/>
            </a:xfrm>
          </p:grpSpPr>
          <p:pic>
            <p:nvPicPr>
              <p:cNvPr id="1946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" y="3074"/>
                <a:ext cx="3411" cy="1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V="1">
                <a:off x="1905" y="3988"/>
                <a:ext cx="1040" cy="411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499" y="4309"/>
                <a:ext cx="208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spedire a un singolo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53820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572646"/>
            <a:ext cx="56160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8000"/>
                </a:solidFill>
              </a:rPr>
              <a:t>cosa vede lo studente sulla sua bacheca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522721" y="2024853"/>
            <a:ext cx="7898400" cy="3967617"/>
            <a:chOff x="363" y="1406"/>
            <a:chExt cx="5485" cy="2755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454" y="1406"/>
              <a:ext cx="208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altLang="it-IT">
                  <a:solidFill>
                    <a:srgbClr val="FF0000"/>
                  </a:solidFill>
                </a:rPr>
                <a:t>messaggio personale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771" y="3365"/>
              <a:ext cx="208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altLang="it-IT">
                  <a:solidFill>
                    <a:srgbClr val="FF0000"/>
                  </a:solidFill>
                </a:rPr>
                <a:t>messaggio spedito al gruppo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63" y="3946"/>
              <a:ext cx="548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altLang="it-IT">
                  <a:solidFill>
                    <a:srgbClr val="FF0000"/>
                  </a:solidFill>
                </a:rPr>
                <a:t>Lo studente può a sua volta inviare messaggi, allegati, link</a:t>
              </a:r>
            </a:p>
          </p:txBody>
        </p:sp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1772"/>
              <a:ext cx="3015" cy="1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816" y="2718"/>
              <a:ext cx="1312" cy="593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952" y="1678"/>
              <a:ext cx="1267" cy="178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153000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assegnare un compito (docente)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95840" y="2654199"/>
            <a:ext cx="7375680" cy="3796239"/>
            <a:chOff x="136" y="1843"/>
            <a:chExt cx="5122" cy="2636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" y="1843"/>
              <a:ext cx="3398" cy="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136" y="2004"/>
              <a:ext cx="4666" cy="2475"/>
              <a:chOff x="136" y="2004"/>
              <a:chExt cx="4666" cy="2475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181" y="2523"/>
                <a:ext cx="2399" cy="377"/>
                <a:chOff x="181" y="2523"/>
                <a:chExt cx="2399" cy="377"/>
              </a:xfrm>
            </p:grpSpPr>
            <p:sp>
              <p:nvSpPr>
                <p:cNvPr id="215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1" y="2523"/>
                  <a:ext cx="1718" cy="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data di scadenza</a:t>
                  </a:r>
                </a:p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della consegna</a:t>
                  </a:r>
                </a:p>
              </p:txBody>
            </p:sp>
            <p:sp>
              <p:nvSpPr>
                <p:cNvPr id="2151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313" y="2673"/>
                  <a:ext cx="405" cy="94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14" name="Oval 10"/>
                <p:cNvSpPr>
                  <a:spLocks noChangeArrowheads="1"/>
                </p:cNvSpPr>
                <p:nvPr/>
              </p:nvSpPr>
              <p:spPr bwMode="auto">
                <a:xfrm>
                  <a:off x="1631" y="2523"/>
                  <a:ext cx="948" cy="241"/>
                </a:xfrm>
                <a:prstGeom prst="ellips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1515" name="Group 11"/>
              <p:cNvGrpSpPr>
                <a:grpSpLocks/>
              </p:cNvGrpSpPr>
              <p:nvPr/>
            </p:nvGrpSpPr>
            <p:grpSpPr bwMode="auto">
              <a:xfrm>
                <a:off x="247" y="3179"/>
                <a:ext cx="4555" cy="1300"/>
                <a:chOff x="247" y="3179"/>
                <a:chExt cx="4555" cy="1300"/>
              </a:xfrm>
            </p:grpSpPr>
            <p:sp>
              <p:nvSpPr>
                <p:cNvPr id="215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7" y="3179"/>
                  <a:ext cx="1039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allegato</a:t>
                  </a:r>
                </a:p>
              </p:txBody>
            </p:sp>
            <p:sp>
              <p:nvSpPr>
                <p:cNvPr id="215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72" y="4000"/>
                  <a:ext cx="1130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destinatario</a:t>
                  </a:r>
                </a:p>
              </p:txBody>
            </p:sp>
            <p:sp>
              <p:nvSpPr>
                <p:cNvPr id="2151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906" y="3218"/>
                  <a:ext cx="858" cy="48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1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3716"/>
                  <a:ext cx="1181" cy="411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2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861" y="3444"/>
                  <a:ext cx="1175" cy="638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15" y="4264"/>
                  <a:ext cx="1992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video con codice embed</a:t>
                  </a:r>
                </a:p>
              </p:txBody>
            </p:sp>
          </p:grpSp>
          <p:grpSp>
            <p:nvGrpSpPr>
              <p:cNvPr id="21522" name="Group 18"/>
              <p:cNvGrpSpPr>
                <a:grpSpLocks/>
              </p:cNvGrpSpPr>
              <p:nvPr/>
            </p:nvGrpSpPr>
            <p:grpSpPr bwMode="auto">
              <a:xfrm>
                <a:off x="136" y="2004"/>
                <a:ext cx="1718" cy="351"/>
                <a:chOff x="136" y="2004"/>
                <a:chExt cx="1718" cy="351"/>
              </a:xfrm>
            </p:grpSpPr>
            <p:sp>
              <p:nvSpPr>
                <p:cNvPr id="21523" name="Line 19"/>
                <p:cNvSpPr>
                  <a:spLocks noChangeShapeType="1"/>
                </p:cNvSpPr>
                <p:nvPr/>
              </p:nvSpPr>
              <p:spPr bwMode="auto">
                <a:xfrm>
                  <a:off x="1314" y="2256"/>
                  <a:ext cx="540" cy="98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6" y="2004"/>
                  <a:ext cx="1477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descrizione compito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649316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1574086"/>
            <a:ext cx="56160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8000"/>
                </a:solidFill>
              </a:rPr>
              <a:t>cosa vede lo studente sulla sua bacheca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2046455"/>
            <a:ext cx="5486400" cy="376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6092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8000"/>
                </a:solidFill>
              </a:rPr>
              <a:t>svolgere un compito (studente)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8561" y="3789039"/>
            <a:ext cx="3199680" cy="60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Lo studente seleziona “</a:t>
            </a:r>
            <a:r>
              <a:rPr lang="it-IT" altLang="it-IT">
                <a:solidFill>
                  <a:srgbClr val="FF0000"/>
                </a:solidFill>
                <a:latin typeface="Arial Black" pitchFamily="32" charset="0"/>
              </a:rPr>
              <a:t>turn in</a:t>
            </a:r>
            <a:r>
              <a:rPr lang="it-IT" altLang="it-IT">
                <a:solidFill>
                  <a:srgbClr val="FF0000"/>
                </a:solidFill>
              </a:rPr>
              <a:t>”</a:t>
            </a:r>
          </a:p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 per leggere il compito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1241281" y="3021438"/>
            <a:ext cx="718560" cy="792083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0" y="3613340"/>
            <a:ext cx="4993920" cy="25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7520" y="4854750"/>
            <a:ext cx="3134880" cy="1814610"/>
          </a:xfrm>
          <a:prstGeom prst="rect">
            <a:avLst/>
          </a:prstGeom>
          <a:noFill/>
          <a:ln w="9360" cap="flat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Dopo aver svolto il compito lo studente seleziona la faccina che esprime che ne pensa del  compito, quindi clicca su </a:t>
            </a:r>
            <a:r>
              <a:rPr lang="it-IT" altLang="it-IT" b="1" dirty="0">
                <a:solidFill>
                  <a:srgbClr val="FF0000"/>
                </a:solidFill>
              </a:rPr>
              <a:t>“</a:t>
            </a:r>
            <a:r>
              <a:rPr lang="it-IT" altLang="it-IT" dirty="0">
                <a:solidFill>
                  <a:srgbClr val="FF0000"/>
                </a:solidFill>
                <a:latin typeface="Arial Black" pitchFamily="32" charset="0"/>
              </a:rPr>
              <a:t>turn in </a:t>
            </a:r>
            <a:r>
              <a:rPr lang="it-IT" altLang="it-IT" dirty="0" err="1">
                <a:solidFill>
                  <a:srgbClr val="FF0000"/>
                </a:solidFill>
                <a:latin typeface="Arial Black" pitchFamily="32" charset="0"/>
              </a:rPr>
              <a:t>Assignment</a:t>
            </a:r>
            <a:r>
              <a:rPr lang="it-IT" altLang="it-IT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526560" y="5180225"/>
            <a:ext cx="111024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2547360" y="6205612"/>
            <a:ext cx="1697760" cy="177156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0" y="2220713"/>
            <a:ext cx="334080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1568160" y="2763651"/>
            <a:ext cx="914400" cy="391721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074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Valutare (docente)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61" y="1942765"/>
            <a:ext cx="4328640" cy="11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87521" y="2363289"/>
            <a:ext cx="24811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1. cliccare su turned in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60" y="3567255"/>
            <a:ext cx="297216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743201" y="2678681"/>
            <a:ext cx="653760" cy="1441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3722400" y="4959881"/>
            <a:ext cx="1110240" cy="269309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6880" y="5095255"/>
            <a:ext cx="36576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2. cliccare sul nome dello studente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16590"/>
            <a:ext cx="1987200" cy="4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5094721" y="5939183"/>
            <a:ext cx="914400" cy="335556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954880" y="6106961"/>
            <a:ext cx="2547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3. digitare la valutazione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7113600" y="4768341"/>
            <a:ext cx="662400" cy="1110356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40640" y="4180760"/>
            <a:ext cx="124128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4. cliccare      su Grade</a:t>
            </a:r>
          </a:p>
        </p:txBody>
      </p:sp>
    </p:spTree>
    <p:extLst>
      <p:ext uri="{BB962C8B-B14F-4D97-AF65-F5344CB8AC3E}">
        <p14:creationId xmlns:p14="http://schemas.microsoft.com/office/powerpoint/2010/main" val="10502833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1372465"/>
            <a:ext cx="522432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costruire e assegnare un quiz (docente)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21" y="2039254"/>
            <a:ext cx="4207680" cy="7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0" y="3024318"/>
            <a:ext cx="3788640" cy="174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49600" y="3984899"/>
            <a:ext cx="3199680" cy="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 la tipologia di quiz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918240" y="4180760"/>
            <a:ext cx="58752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437121" y="2351768"/>
            <a:ext cx="1110240" cy="456527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8952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22" y="3432696"/>
            <a:ext cx="4243466" cy="2142531"/>
          </a:xfrm>
          <a:prstGeom prst="rect">
            <a:avLst/>
          </a:prstGeom>
        </p:spPr>
      </p:pic>
      <p:sp>
        <p:nvSpPr>
          <p:cNvPr id="5" name="Freccia circolare in giù 4"/>
          <p:cNvSpPr/>
          <p:nvPr/>
        </p:nvSpPr>
        <p:spPr>
          <a:xfrm>
            <a:off x="3026720" y="2436295"/>
            <a:ext cx="3388604" cy="7377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in giù 6"/>
          <p:cNvSpPr/>
          <p:nvPr/>
        </p:nvSpPr>
        <p:spPr>
          <a:xfrm rot="10800000">
            <a:off x="3050123" y="5892679"/>
            <a:ext cx="3388604" cy="7377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" y="548680"/>
            <a:ext cx="1039103" cy="1080120"/>
          </a:xfrm>
          <a:prstGeom prst="rect">
            <a:avLst/>
          </a:prstGeom>
        </p:spPr>
      </p:pic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533284" y="260648"/>
            <a:ext cx="8229600" cy="216024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>      è una piattaforma dove possiamo creare</a:t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classi virtuali</a:t>
            </a:r>
            <a:r>
              <a:rPr lang="it-IT" sz="3200" b="1" dirty="0" smtClean="0">
                <a:solidFill>
                  <a:schemeClr val="tx2"/>
                </a:solidFill>
              </a:rPr>
              <a:t/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200" b="1" dirty="0" smtClean="0">
                <a:solidFill>
                  <a:schemeClr val="tx2"/>
                </a:solidFill>
              </a:rPr>
              <a:t>e integrare efficacemente</a:t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attività in presenza       </a:t>
            </a:r>
            <a:r>
              <a:rPr lang="it-IT" sz="3200" b="1" dirty="0" smtClean="0">
                <a:solidFill>
                  <a:schemeClr val="tx2"/>
                </a:solidFill>
              </a:rPr>
              <a:t>e               </a:t>
            </a:r>
            <a:r>
              <a:rPr lang="it-IT" sz="3200" b="1" dirty="0" smtClean="0">
                <a:solidFill>
                  <a:srgbClr val="FF0000"/>
                </a:solidFill>
              </a:rPr>
              <a:t>attività online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2" y="3313336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un socialnetwork didattico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372465"/>
            <a:ext cx="43761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costruire e assegnare un quiz (docente)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0" y="2351768"/>
            <a:ext cx="6009120" cy="300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526561" y="2351768"/>
            <a:ext cx="1241280" cy="456527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501921" y="2672920"/>
            <a:ext cx="2155680" cy="1054191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30400" y="3771756"/>
            <a:ext cx="2381760" cy="1745476"/>
          </a:xfrm>
          <a:prstGeom prst="rect">
            <a:avLst/>
          </a:prstGeom>
          <a:solidFill>
            <a:srgbClr val="FFFF99"/>
          </a:solidFill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Scegliendo dal menu a tendina si può somministrare un unico test con domande di tipologie diverse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64001" y="5813891"/>
            <a:ext cx="6204960" cy="35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La correzione del test è automatica</a:t>
            </a:r>
          </a:p>
        </p:txBody>
      </p:sp>
    </p:spTree>
    <p:extLst>
      <p:ext uri="{BB962C8B-B14F-4D97-AF65-F5344CB8AC3E}">
        <p14:creationId xmlns:p14="http://schemas.microsoft.com/office/powerpoint/2010/main" val="25858546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1372465"/>
            <a:ext cx="44409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costruire e assegnare un quiz (docente)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40" y="2046456"/>
            <a:ext cx="5469120" cy="291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2476801" y="1828992"/>
            <a:ext cx="2164320" cy="456528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703040" y="1633132"/>
            <a:ext cx="23515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titolo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5808960" y="2216394"/>
            <a:ext cx="673920" cy="139694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78560" y="2155907"/>
            <a:ext cx="207792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Tempo per svolgere il test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849601" y="3070403"/>
            <a:ext cx="1110240" cy="456528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653760" y="3392997"/>
            <a:ext cx="587520" cy="792083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6880" y="4572480"/>
            <a:ext cx="1501920" cy="127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aggiungere una domanda o prenderla da un altro quiz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5486401" y="2046455"/>
            <a:ext cx="522720" cy="501173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1828800" y="4441427"/>
            <a:ext cx="2547360" cy="653829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 flipV="1">
            <a:off x="3913920" y="4828827"/>
            <a:ext cx="1510560" cy="85833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47041" y="5616590"/>
            <a:ext cx="2612160" cy="3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selezione risposta corretta</a:t>
            </a:r>
          </a:p>
        </p:txBody>
      </p:sp>
    </p:spTree>
    <p:extLst>
      <p:ext uri="{BB962C8B-B14F-4D97-AF65-F5344CB8AC3E}">
        <p14:creationId xmlns:p14="http://schemas.microsoft.com/office/powerpoint/2010/main" val="40060770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914400" y="970662"/>
            <a:ext cx="7050240" cy="1441"/>
          </a:xfrm>
          <a:prstGeom prst="line">
            <a:avLst/>
          </a:prstGeom>
          <a:noFill/>
          <a:ln w="25560" cap="flat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45441" y="1736823"/>
            <a:ext cx="3070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Vero Falso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00" y="2135745"/>
            <a:ext cx="6471360" cy="25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4000" y="391721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45441" y="1175164"/>
            <a:ext cx="535536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Esempio di quiz con domande di  tipologie diverse</a:t>
            </a:r>
          </a:p>
        </p:txBody>
      </p:sp>
    </p:spTree>
    <p:extLst>
      <p:ext uri="{BB962C8B-B14F-4D97-AF65-F5344CB8AC3E}">
        <p14:creationId xmlns:p14="http://schemas.microsoft.com/office/powerpoint/2010/main" val="277220346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1"/>
          <p:cNvSpPr>
            <a:spLocks noChangeShapeType="1"/>
          </p:cNvSpPr>
          <p:nvPr/>
        </p:nvSpPr>
        <p:spPr bwMode="auto">
          <a:xfrm flipV="1">
            <a:off x="914400" y="979303"/>
            <a:ext cx="7050240" cy="20162"/>
          </a:xfrm>
          <a:prstGeom prst="line">
            <a:avLst/>
          </a:prstGeom>
          <a:noFill/>
          <a:ln w="25560" cap="flat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0" y="2636912"/>
            <a:ext cx="5538240" cy="296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45440" y="1856893"/>
            <a:ext cx="3070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Completamento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87520" y="279389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45441" y="1176604"/>
            <a:ext cx="53553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</a:rPr>
              <a:t>Esempio di quiz con domande di  tipologie diverse</a:t>
            </a:r>
          </a:p>
        </p:txBody>
      </p:sp>
    </p:spTree>
    <p:extLst>
      <p:ext uri="{BB962C8B-B14F-4D97-AF65-F5344CB8AC3E}">
        <p14:creationId xmlns:p14="http://schemas.microsoft.com/office/powerpoint/2010/main" val="960130317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1"/>
          <p:cNvSpPr>
            <a:spLocks noChangeShapeType="1"/>
          </p:cNvSpPr>
          <p:nvPr/>
        </p:nvSpPr>
        <p:spPr bwMode="auto">
          <a:xfrm>
            <a:off x="917280" y="1013866"/>
            <a:ext cx="7050240" cy="1441"/>
          </a:xfrm>
          <a:prstGeom prst="line">
            <a:avLst/>
          </a:prstGeom>
          <a:noFill/>
          <a:ln w="25560" cap="flat">
            <a:solidFill>
              <a:srgbClr val="E46C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35084" y="1868427"/>
            <a:ext cx="30700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dirty="0">
                <a:solidFill>
                  <a:srgbClr val="FF0000"/>
                </a:solidFill>
              </a:rPr>
              <a:t>Assegnazione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0" y="2182380"/>
            <a:ext cx="1848960" cy="9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0" y="4703534"/>
            <a:ext cx="5486400" cy="137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80" y="3319549"/>
            <a:ext cx="5529600" cy="12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180321" y="2808295"/>
            <a:ext cx="274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Test assegnato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10560" y="326915"/>
            <a:ext cx="7488000" cy="6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045441" y="1176604"/>
            <a:ext cx="53553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Esempio di quiz con domande di  tipologie diverse</a:t>
            </a:r>
          </a:p>
        </p:txBody>
      </p:sp>
    </p:spTree>
    <p:extLst>
      <p:ext uri="{BB962C8B-B14F-4D97-AF65-F5344CB8AC3E}">
        <p14:creationId xmlns:p14="http://schemas.microsoft.com/office/powerpoint/2010/main" val="1991846160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611811" y="1231330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gestire la biblioteca (docente)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14368" y="1739540"/>
            <a:ext cx="8225280" cy="4864831"/>
            <a:chOff x="499" y="1200"/>
            <a:chExt cx="5712" cy="337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499" y="1200"/>
              <a:ext cx="5712" cy="3378"/>
              <a:chOff x="499" y="1200"/>
              <a:chExt cx="5712" cy="3378"/>
            </a:xfrm>
          </p:grpSpPr>
          <p:pic>
            <p:nvPicPr>
              <p:cNvPr id="3277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" y="1200"/>
                <a:ext cx="3465" cy="3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2775" name="Group 7"/>
              <p:cNvGrpSpPr>
                <a:grpSpLocks/>
              </p:cNvGrpSpPr>
              <p:nvPr/>
            </p:nvGrpSpPr>
            <p:grpSpPr bwMode="auto">
              <a:xfrm>
                <a:off x="499" y="1349"/>
                <a:ext cx="1040" cy="674"/>
                <a:chOff x="499" y="1349"/>
                <a:chExt cx="1040" cy="674"/>
              </a:xfrm>
            </p:grpSpPr>
            <p:sp>
              <p:nvSpPr>
                <p:cNvPr id="3277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35" y="1349"/>
                  <a:ext cx="632" cy="94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77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99" y="1564"/>
                  <a:ext cx="1040" cy="459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08000" tIns="78840" rIns="108000" bIns="63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 dirty="0">
                      <a:solidFill>
                        <a:srgbClr val="FF0000"/>
                      </a:solidFill>
                    </a:rPr>
                    <a:t>1. selezionare</a:t>
                  </a:r>
                </a:p>
              </p:txBody>
            </p:sp>
          </p:grpSp>
          <p:grpSp>
            <p:nvGrpSpPr>
              <p:cNvPr id="32778" name="Group 10"/>
              <p:cNvGrpSpPr>
                <a:grpSpLocks/>
              </p:cNvGrpSpPr>
              <p:nvPr/>
            </p:nvGrpSpPr>
            <p:grpSpPr bwMode="auto">
              <a:xfrm>
                <a:off x="499" y="3255"/>
                <a:ext cx="5712" cy="1323"/>
                <a:chOff x="499" y="3255"/>
                <a:chExt cx="5712" cy="1323"/>
              </a:xfrm>
            </p:grpSpPr>
            <p:pic>
              <p:nvPicPr>
                <p:cNvPr id="32779" name="Picture 1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" y="3255"/>
                  <a:ext cx="2481" cy="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780" name="Oval 12"/>
                <p:cNvSpPr>
                  <a:spLocks noChangeArrowheads="1"/>
                </p:cNvSpPr>
                <p:nvPr/>
              </p:nvSpPr>
              <p:spPr bwMode="auto">
                <a:xfrm>
                  <a:off x="3719" y="3890"/>
                  <a:ext cx="859" cy="360"/>
                </a:xfrm>
                <a:prstGeom prst="ellips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49" y="4114"/>
                  <a:ext cx="1494" cy="230"/>
                </a:xfrm>
                <a:prstGeom prst="line">
                  <a:avLst/>
                </a:prstGeom>
                <a:noFill/>
                <a:ln w="36000" cap="flat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7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99" y="4162"/>
                  <a:ext cx="1811" cy="40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08000" tIns="78840" rIns="108000" bIns="63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3: uplodare un file o   </a:t>
                  </a:r>
                </a:p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    aggiungere un link</a:t>
                  </a:r>
                </a:p>
              </p:txBody>
            </p:sp>
          </p:grpSp>
        </p:grp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1315" y="1210"/>
              <a:ext cx="496" cy="224"/>
            </a:xfrm>
            <a:prstGeom prst="ellips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391681" y="3918653"/>
            <a:ext cx="5482080" cy="1094514"/>
            <a:chOff x="272" y="2721"/>
            <a:chExt cx="3807" cy="760"/>
          </a:xfrm>
        </p:grpSpPr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272" y="3022"/>
              <a:ext cx="1040" cy="45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tIns="78840" rIns="108000" bIns="63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altLang="it-IT" dirty="0">
                  <a:solidFill>
                    <a:srgbClr val="FF0000"/>
                  </a:solidFill>
                </a:rPr>
                <a:t>2. selezionare</a:t>
              </a:r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V="1">
              <a:off x="1406" y="2855"/>
              <a:ext cx="1403" cy="408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2676" y="2721"/>
              <a:ext cx="1403" cy="312"/>
            </a:xfrm>
            <a:prstGeom prst="ellips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891358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Altre possibilità per l'insegnante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849600" y="2089661"/>
            <a:ext cx="7767360" cy="3066081"/>
            <a:chOff x="590" y="1451"/>
            <a:chExt cx="5394" cy="2129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1451"/>
              <a:ext cx="3045" cy="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590" y="1497"/>
              <a:ext cx="5394" cy="2083"/>
              <a:chOff x="590" y="1497"/>
              <a:chExt cx="5394" cy="2083"/>
            </a:xfrm>
          </p:grpSpPr>
          <p:sp>
            <p:nvSpPr>
              <p:cNvPr id="34823" name="Text Box 7"/>
              <p:cNvSpPr txBox="1">
                <a:spLocks noChangeArrowheads="1"/>
              </p:cNvSpPr>
              <p:nvPr/>
            </p:nvSpPr>
            <p:spPr bwMode="auto">
              <a:xfrm>
                <a:off x="4082" y="1814"/>
                <a:ext cx="1902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inviare note di qualsiasi tipo</a:t>
                </a:r>
              </a:p>
              <a:p>
                <a:pPr>
                  <a:buClrTx/>
                  <a:buFontTx/>
                  <a:buNone/>
                </a:pPr>
                <a:endParaRPr lang="it-IT" altLang="it-IT">
                  <a:solidFill>
                    <a:srgbClr val="FF0000"/>
                  </a:solidFill>
                </a:endParaRPr>
              </a:p>
            </p:txBody>
          </p:sp>
          <p:pic>
            <p:nvPicPr>
              <p:cNvPr id="34824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2" y="2611"/>
                <a:ext cx="3045" cy="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4825" name="Text Box 9"/>
              <p:cNvSpPr txBox="1">
                <a:spLocks noChangeArrowheads="1"/>
              </p:cNvSpPr>
              <p:nvPr/>
            </p:nvSpPr>
            <p:spPr bwMode="auto">
              <a:xfrm>
                <a:off x="590" y="2628"/>
                <a:ext cx="1630" cy="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inviare avvisi che compariranno in evidenza sul lato destro della  bacheca del destinatario</a:t>
                </a:r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 flipH="1" flipV="1">
                <a:off x="1176" y="1630"/>
                <a:ext cx="2906" cy="275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27" name="Oval 11"/>
              <p:cNvSpPr>
                <a:spLocks noChangeArrowheads="1"/>
              </p:cNvSpPr>
              <p:nvPr/>
            </p:nvSpPr>
            <p:spPr bwMode="auto">
              <a:xfrm>
                <a:off x="998" y="1497"/>
                <a:ext cx="451" cy="224"/>
              </a:xfrm>
              <a:prstGeom prst="ellips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828" name="Line 12"/>
              <p:cNvSpPr>
                <a:spLocks noChangeShapeType="1"/>
              </p:cNvSpPr>
              <p:nvPr/>
            </p:nvSpPr>
            <p:spPr bwMode="auto">
              <a:xfrm flipV="1">
                <a:off x="1723" y="2763"/>
                <a:ext cx="995" cy="729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29" name="Oval 13"/>
              <p:cNvSpPr>
                <a:spLocks noChangeArrowheads="1"/>
              </p:cNvSpPr>
              <p:nvPr/>
            </p:nvSpPr>
            <p:spPr bwMode="auto">
              <a:xfrm>
                <a:off x="2631" y="2611"/>
                <a:ext cx="587" cy="288"/>
              </a:xfrm>
              <a:prstGeom prst="ellips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999311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1" y="1372465"/>
            <a:ext cx="37224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Altre possibilità per l'insegnante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14401" y="1970128"/>
            <a:ext cx="7702560" cy="4295971"/>
            <a:chOff x="635" y="1368"/>
            <a:chExt cx="5349" cy="2983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891" y="3094"/>
              <a:ext cx="4594" cy="1257"/>
              <a:chOff x="891" y="3094"/>
              <a:chExt cx="4594" cy="1257"/>
            </a:xfrm>
          </p:grpSpPr>
          <p:grpSp>
            <p:nvGrpSpPr>
              <p:cNvPr id="35846" name="Group 6"/>
              <p:cNvGrpSpPr>
                <a:grpSpLocks/>
              </p:cNvGrpSpPr>
              <p:nvPr/>
            </p:nvGrpSpPr>
            <p:grpSpPr bwMode="auto">
              <a:xfrm>
                <a:off x="891" y="3094"/>
                <a:ext cx="4594" cy="1257"/>
                <a:chOff x="891" y="3094"/>
                <a:chExt cx="4594" cy="1257"/>
              </a:xfrm>
            </p:grpSpPr>
            <p:pic>
              <p:nvPicPr>
                <p:cNvPr id="35847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2" y="3094"/>
                  <a:ext cx="2553" cy="1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8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91" y="3538"/>
                  <a:ext cx="1947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60840" rIns="90000" bIns="45000"/>
                <a:lstStyle>
                  <a:lvl1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1pPr>
                  <a:lvl2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2pPr>
                  <a:lvl3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3pPr>
                  <a:lvl4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4pPr>
                  <a:lvl5pPr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5pPr>
                  <a:lvl6pPr marL="25146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6pPr>
                  <a:lvl7pPr marL="29718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7pPr>
                  <a:lvl8pPr marL="34290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8pPr>
                  <a:lvl9pPr marL="3886200" indent="-2286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ea typeface="Microsoft YaHei" charset="-122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it-IT" altLang="it-IT">
                      <a:solidFill>
                        <a:srgbClr val="FF0000"/>
                      </a:solidFill>
                    </a:rPr>
                    <a:t>creare sottogruppi</a:t>
                  </a:r>
                </a:p>
              </p:txBody>
            </p:sp>
          </p:grpSp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 flipV="1">
                <a:off x="2343" y="3172"/>
                <a:ext cx="2219" cy="539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5850" name="Group 10"/>
            <p:cNvGrpSpPr>
              <a:grpSpLocks/>
            </p:cNvGrpSpPr>
            <p:nvPr/>
          </p:nvGrpSpPr>
          <p:grpSpPr bwMode="auto">
            <a:xfrm>
              <a:off x="635" y="1368"/>
              <a:ext cx="5349" cy="1986"/>
              <a:chOff x="635" y="1368"/>
              <a:chExt cx="5349" cy="1986"/>
            </a:xfrm>
          </p:grpSpPr>
          <p:pic>
            <p:nvPicPr>
              <p:cNvPr id="3585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" y="1368"/>
                <a:ext cx="3333" cy="1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5852" name="Text Box 12"/>
              <p:cNvSpPr txBox="1">
                <a:spLocks noChangeArrowheads="1"/>
              </p:cNvSpPr>
              <p:nvPr/>
            </p:nvSpPr>
            <p:spPr bwMode="auto">
              <a:xfrm>
                <a:off x="4173" y="2086"/>
                <a:ext cx="1811" cy="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somministrare un sondaggio (i sondaggi vengono rielaborati e rappresentati automaticamente) </a:t>
                </a: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 flipH="1" flipV="1">
                <a:off x="3308" y="1539"/>
                <a:ext cx="865" cy="774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854" name="Oval 14"/>
              <p:cNvSpPr>
                <a:spLocks noChangeArrowheads="1"/>
              </p:cNvSpPr>
              <p:nvPr/>
            </p:nvSpPr>
            <p:spPr bwMode="auto">
              <a:xfrm>
                <a:off x="2903" y="1406"/>
                <a:ext cx="314" cy="314"/>
              </a:xfrm>
              <a:prstGeom prst="ellips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auto">
              <a:xfrm>
                <a:off x="4490" y="3050"/>
                <a:ext cx="859" cy="304"/>
              </a:xfrm>
              <a:prstGeom prst="ellips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37114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1" y="1373905"/>
            <a:ext cx="74448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Come rimuovere uno studente da un gruppo (docente)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9201" y="4310373"/>
            <a:ext cx="2089440" cy="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391681" y="1893800"/>
            <a:ext cx="7636320" cy="4437105"/>
            <a:chOff x="272" y="1315"/>
            <a:chExt cx="5303" cy="3081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272" y="1315"/>
              <a:ext cx="5303" cy="3081"/>
              <a:chOff x="272" y="1315"/>
              <a:chExt cx="5303" cy="3081"/>
            </a:xfrm>
          </p:grpSpPr>
          <p:grpSp>
            <p:nvGrpSpPr>
              <p:cNvPr id="36871" name="Group 7"/>
              <p:cNvGrpSpPr>
                <a:grpSpLocks/>
              </p:cNvGrpSpPr>
              <p:nvPr/>
            </p:nvGrpSpPr>
            <p:grpSpPr bwMode="auto">
              <a:xfrm>
                <a:off x="272" y="1315"/>
                <a:ext cx="5303" cy="3081"/>
                <a:chOff x="272" y="1315"/>
                <a:chExt cx="5303" cy="3081"/>
              </a:xfrm>
            </p:grpSpPr>
            <p:grpSp>
              <p:nvGrpSpPr>
                <p:cNvPr id="36872" name="Group 8"/>
                <p:cNvGrpSpPr>
                  <a:grpSpLocks/>
                </p:cNvGrpSpPr>
                <p:nvPr/>
              </p:nvGrpSpPr>
              <p:grpSpPr bwMode="auto">
                <a:xfrm>
                  <a:off x="563" y="1637"/>
                  <a:ext cx="5012" cy="2759"/>
                  <a:chOff x="563" y="1637"/>
                  <a:chExt cx="5012" cy="2759"/>
                </a:xfrm>
              </p:grpSpPr>
              <p:pic>
                <p:nvPicPr>
                  <p:cNvPr id="3687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3" y="1637"/>
                    <a:ext cx="5012" cy="1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6874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3" y="2446"/>
                    <a:ext cx="949" cy="683"/>
                  </a:xfrm>
                  <a:prstGeom prst="line">
                    <a:avLst/>
                  </a:prstGeom>
                  <a:noFill/>
                  <a:ln w="36000" cap="flat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87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9" y="3534"/>
                    <a:ext cx="314" cy="593"/>
                  </a:xfrm>
                  <a:prstGeom prst="line">
                    <a:avLst/>
                  </a:prstGeom>
                  <a:noFill/>
                  <a:ln w="36000" cap="flat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6876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2222"/>
                    <a:ext cx="1357" cy="360"/>
                  </a:xfrm>
                  <a:prstGeom prst="roundRect">
                    <a:avLst>
                      <a:gd name="adj" fmla="val 273"/>
                    </a:avLst>
                  </a:prstGeom>
                  <a:noFill/>
                  <a:ln w="36000" cap="flat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687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0" y="3356"/>
                    <a:ext cx="1040" cy="269"/>
                  </a:xfrm>
                  <a:prstGeom prst="ellipse">
                    <a:avLst/>
                  </a:prstGeom>
                  <a:noFill/>
                  <a:ln w="36000" cap="flat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687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5" y="4158"/>
                    <a:ext cx="144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08000" tIns="78840" rIns="108000" bIns="63000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it-IT" altLang="it-IT">
                        <a:solidFill>
                          <a:srgbClr val="FF0000"/>
                        </a:solidFill>
                      </a:rPr>
                      <a:t>selezionare</a:t>
                    </a:r>
                  </a:p>
                </p:txBody>
              </p:sp>
            </p:grpSp>
            <p:grpSp>
              <p:nvGrpSpPr>
                <p:cNvPr id="36879" name="Group 15"/>
                <p:cNvGrpSpPr>
                  <a:grpSpLocks/>
                </p:cNvGrpSpPr>
                <p:nvPr/>
              </p:nvGrpSpPr>
              <p:grpSpPr bwMode="auto">
                <a:xfrm>
                  <a:off x="272" y="1315"/>
                  <a:ext cx="2037" cy="540"/>
                  <a:chOff x="272" y="1315"/>
                  <a:chExt cx="2037" cy="540"/>
                </a:xfrm>
              </p:grpSpPr>
              <p:sp>
                <p:nvSpPr>
                  <p:cNvPr id="3688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677" y="1590"/>
                    <a:ext cx="631" cy="264"/>
                  </a:xfrm>
                  <a:prstGeom prst="ellipse">
                    <a:avLst/>
                  </a:prstGeom>
                  <a:noFill/>
                  <a:ln w="36000" cap="flat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688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" y="1315"/>
                    <a:ext cx="1447" cy="2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108000" tIns="78840" rIns="108000" bIns="63000"/>
                  <a:lstStyle>
                    <a:lvl1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1pPr>
                    <a:lvl2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2pPr>
                    <a:lvl3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3pPr>
                    <a:lvl4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4pPr>
                    <a:lvl5pPr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5pPr>
                    <a:lvl6pPr marL="25146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6pPr>
                    <a:lvl7pPr marL="29718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7pPr>
                    <a:lvl8pPr marL="34290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8pPr>
                    <a:lvl9pPr marL="3886200" indent="-2286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ea typeface="Microsoft YaHei" charset="-122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it-IT" altLang="it-IT">
                        <a:solidFill>
                          <a:srgbClr val="FF0000"/>
                        </a:solidFill>
                      </a:rPr>
                      <a:t>selezionare</a:t>
                    </a:r>
                  </a:p>
                </p:txBody>
              </p:sp>
            </p:grpSp>
          </p:grpSp>
          <p:sp>
            <p:nvSpPr>
              <p:cNvPr id="36882" name="Text Box 18"/>
              <p:cNvSpPr txBox="1">
                <a:spLocks noChangeArrowheads="1"/>
              </p:cNvSpPr>
              <p:nvPr/>
            </p:nvSpPr>
            <p:spPr bwMode="auto">
              <a:xfrm>
                <a:off x="862" y="3266"/>
                <a:ext cx="144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08000" tIns="78840" rIns="108000" bIns="63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selezionare</a:t>
                </a:r>
              </a:p>
            </p:txBody>
          </p:sp>
        </p:grp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1043" y="1556"/>
              <a:ext cx="904" cy="164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341431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0" y="3084804"/>
            <a:ext cx="1710720" cy="138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14401" y="1373905"/>
            <a:ext cx="7444800" cy="3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come rimuovere un intero gruppo (docente)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042560" y="3984899"/>
            <a:ext cx="1308960" cy="195861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587521" y="4174999"/>
            <a:ext cx="522720" cy="85833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2720" y="5139901"/>
            <a:ext cx="2089440" cy="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80" y="2155907"/>
            <a:ext cx="3360960" cy="29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 flipH="1" flipV="1">
            <a:off x="6658561" y="4895075"/>
            <a:ext cx="269280" cy="792083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137280" y="4637287"/>
            <a:ext cx="1308960" cy="195861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009120" y="5792288"/>
            <a:ext cx="2089440" cy="3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</a:t>
            </a:r>
          </a:p>
        </p:txBody>
      </p:sp>
    </p:spTree>
    <p:extLst>
      <p:ext uri="{BB962C8B-B14F-4D97-AF65-F5344CB8AC3E}">
        <p14:creationId xmlns:p14="http://schemas.microsoft.com/office/powerpoint/2010/main" val="52140216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" y="548680"/>
            <a:ext cx="1039103" cy="1080120"/>
          </a:xfrm>
          <a:prstGeom prst="rect">
            <a:avLst/>
          </a:prstGeom>
        </p:spPr>
      </p:pic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533284" y="260648"/>
            <a:ext cx="8229600" cy="252028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>      abbiamo a disposizione diversi </a:t>
            </a:r>
            <a:r>
              <a:rPr lang="it-IT" sz="3200" b="1" dirty="0" smtClean="0">
                <a:solidFill>
                  <a:srgbClr val="FF0000"/>
                </a:solidFill>
              </a:rPr>
              <a:t>strumenti</a:t>
            </a:r>
            <a:r>
              <a:rPr lang="it-IT" sz="3200" b="1" dirty="0" smtClean="0">
                <a:solidFill>
                  <a:schemeClr val="tx2"/>
                </a:solidFill>
              </a:rPr>
              <a:t/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200" b="1" dirty="0" smtClean="0">
                <a:solidFill>
                  <a:schemeClr val="tx2"/>
                </a:solidFill>
              </a:rPr>
              <a:t>per costruire un</a:t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ambiente di apprendimento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multimediale integrato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362450" cy="723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6808"/>
            <a:ext cx="2676525" cy="22479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22895"/>
            <a:ext cx="3505200" cy="27908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3" y="2905894"/>
            <a:ext cx="440055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51" y="4208682"/>
            <a:ext cx="49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1"/>
          <p:cNvSpPr>
            <a:spLocks noChangeShapeType="1"/>
          </p:cNvSpPr>
          <p:nvPr/>
        </p:nvSpPr>
        <p:spPr bwMode="auto">
          <a:xfrm>
            <a:off x="656640" y="1242851"/>
            <a:ext cx="7704000" cy="1440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50880" y="1682097"/>
            <a:ext cx="6986880" cy="6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it-IT" altLang="it-IT" sz="3600" b="1" i="1">
                <a:solidFill>
                  <a:srgbClr val="1F497D"/>
                </a:solidFill>
                <a:latin typeface="Calibri" charset="0"/>
              </a:rPr>
              <a:t>Grazie dell’attenzione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22560" y="2654199"/>
            <a:ext cx="4114080" cy="46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it-IT" altLang="it-IT" sz="2500">
                <a:solidFill>
                  <a:srgbClr val="1F497D"/>
                </a:solidFill>
                <a:latin typeface="Calibri" charset="0"/>
              </a:rPr>
              <a:t>fberengo@gmail.com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21" y="3538452"/>
            <a:ext cx="709920" cy="24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1040" y="3395876"/>
            <a:ext cx="6958080" cy="20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Calibri" charset="0"/>
              </a:rPr>
              <a:t>Credits:</a:t>
            </a:r>
          </a:p>
          <a:p>
            <a:pPr hangingPunct="1">
              <a:buClrTx/>
              <a:buFontTx/>
              <a:buNone/>
            </a:pPr>
            <a:r>
              <a:rPr lang="it-IT" altLang="it-IT">
                <a:solidFill>
                  <a:srgbClr val="002060"/>
                </a:solidFill>
                <a:latin typeface="Calibri" charset="0"/>
              </a:rPr>
              <a:t>Francesca Berengo </a:t>
            </a:r>
          </a:p>
          <a:p>
            <a:pPr hangingPunct="1">
              <a:buClrTx/>
              <a:buFontTx/>
              <a:buNone/>
            </a:pPr>
            <a:endParaRPr lang="it-IT" altLang="it-IT" sz="1500" i="1">
              <a:solidFill>
                <a:srgbClr val="002060"/>
              </a:solidFill>
              <a:latin typeface="Calibri" charset="0"/>
            </a:endParaRPr>
          </a:p>
          <a:p>
            <a:pPr hangingPunct="1">
              <a:buClrTx/>
              <a:buFontTx/>
              <a:buNone/>
            </a:pPr>
            <a:endParaRPr lang="it-IT" altLang="it-IT" sz="1500">
              <a:solidFill>
                <a:srgbClr val="002060"/>
              </a:solidFill>
              <a:latin typeface="Calibri" charset="0"/>
            </a:endParaRPr>
          </a:p>
          <a:p>
            <a:pPr hangingPunct="1">
              <a:buClrTx/>
              <a:buFontTx/>
              <a:buNone/>
            </a:pPr>
            <a:endParaRPr lang="it-IT" altLang="it-IT" sz="1500" i="1">
              <a:solidFill>
                <a:srgbClr val="002060"/>
              </a:solidFill>
              <a:latin typeface="Calibri" charset="0"/>
            </a:endParaRPr>
          </a:p>
          <a:p>
            <a:pPr hangingPunct="1">
              <a:buClrTx/>
              <a:buFontTx/>
              <a:buNone/>
            </a:pPr>
            <a:endParaRPr lang="it-IT" altLang="it-IT" sz="1500">
              <a:solidFill>
                <a:srgbClr val="002060"/>
              </a:solidFill>
              <a:latin typeface="Calibri" charset="0"/>
            </a:endParaRPr>
          </a:p>
          <a:p>
            <a:pPr hangingPunct="1">
              <a:buClrTx/>
              <a:buFontTx/>
              <a:buNone/>
            </a:pPr>
            <a:endParaRPr lang="it-IT" altLang="it-IT" sz="1500" i="1">
              <a:solidFill>
                <a:srgbClr val="002060"/>
              </a:solidFill>
              <a:latin typeface="Calibri" charset="0"/>
            </a:endParaRPr>
          </a:p>
          <a:p>
            <a:pPr hangingPunct="1">
              <a:buClrTx/>
              <a:buFontTx/>
              <a:buNone/>
            </a:pPr>
            <a:endParaRPr lang="it-IT" altLang="it-IT" sz="1500" i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95840" y="4310374"/>
            <a:ext cx="6040800" cy="3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it-IT" altLang="it-IT" dirty="0">
                <a:solidFill>
                  <a:srgbClr val="000080"/>
                </a:solidFill>
                <a:latin typeface="Calibri" charset="0"/>
              </a:rPr>
              <a:t>Le </a:t>
            </a:r>
            <a:r>
              <a:rPr lang="it-IT" altLang="it-IT" dirty="0" smtClean="0">
                <a:solidFill>
                  <a:srgbClr val="000080"/>
                </a:solidFill>
                <a:latin typeface="Calibri" charset="0"/>
              </a:rPr>
              <a:t>prime sette slide sono </a:t>
            </a:r>
            <a:r>
              <a:rPr lang="it-IT" altLang="it-IT" dirty="0">
                <a:solidFill>
                  <a:srgbClr val="000080"/>
                </a:solidFill>
                <a:latin typeface="Calibri" charset="0"/>
              </a:rPr>
              <a:t>a cura di </a:t>
            </a:r>
            <a:r>
              <a:rPr lang="it-IT" altLang="it-IT" dirty="0" smtClean="0">
                <a:solidFill>
                  <a:srgbClr val="000080"/>
                </a:solidFill>
                <a:latin typeface="Calibri" charset="0"/>
              </a:rPr>
              <a:t>Monica Terenghi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062700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2385"/>
            <a:ext cx="8229600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</a:rPr>
              <a:t>                risiede nel </a:t>
            </a:r>
            <a:r>
              <a:rPr lang="it-IT" sz="6000" b="1" i="1" dirty="0" smtClean="0">
                <a:solidFill>
                  <a:schemeClr val="tx2"/>
                </a:solidFill>
              </a:rPr>
              <a:t>cloud</a:t>
            </a:r>
            <a:endParaRPr lang="it-IT" sz="6000" b="1" i="1" dirty="0">
              <a:solidFill>
                <a:schemeClr val="tx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15524" y="2348880"/>
            <a:ext cx="3456384" cy="18722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91880" y="9807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non necessita di installazione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23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5400" b="1" dirty="0" smtClean="0">
                <a:solidFill>
                  <a:schemeClr val="tx2"/>
                </a:solidFill>
              </a:rPr>
              <a:t>       è   multi</a:t>
            </a:r>
            <a:r>
              <a:rPr lang="it-IT" sz="5400" b="1" i="1" dirty="0" smtClean="0">
                <a:solidFill>
                  <a:schemeClr val="tx2"/>
                </a:solidFill>
              </a:rPr>
              <a:t>device</a:t>
            </a:r>
            <a:endParaRPr lang="it-IT" sz="5400" b="1" i="1" dirty="0">
              <a:solidFill>
                <a:schemeClr val="tx2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450" y="2348880"/>
            <a:ext cx="3743462" cy="2880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95007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accessibile anche da dispositivi mobili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23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4800" b="1" dirty="0" smtClean="0">
                <a:solidFill>
                  <a:schemeClr val="tx2"/>
                </a:solidFill>
              </a:rPr>
              <a:t>     prevede profili diversi</a:t>
            </a:r>
            <a:endParaRPr lang="it-IT" sz="4800" b="1" i="1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15524" y="4772922"/>
            <a:ext cx="3456384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95007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ognuno agisce/interagisce in base al proprio ruolo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43000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</a:rPr>
              <a:t>     è </a:t>
            </a:r>
            <a:r>
              <a:rPr lang="it-IT" sz="4800" b="1" i="1" dirty="0" smtClean="0">
                <a:solidFill>
                  <a:schemeClr val="tx2"/>
                </a:solidFill>
              </a:rPr>
              <a:t>anche</a:t>
            </a:r>
            <a:r>
              <a:rPr lang="it-IT" sz="4800" b="1" dirty="0" smtClean="0">
                <a:solidFill>
                  <a:schemeClr val="tx2"/>
                </a:solidFill>
              </a:rPr>
              <a:t> un </a:t>
            </a:r>
            <a:r>
              <a:rPr lang="it-IT" sz="4800" b="1" dirty="0" smtClean="0">
                <a:solidFill>
                  <a:srgbClr val="FF0000"/>
                </a:solidFill>
              </a:rPr>
              <a:t>social network</a:t>
            </a:r>
            <a:endParaRPr lang="it-IT" sz="4800" b="1" i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472001" y="4221088"/>
            <a:ext cx="1656184" cy="2088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l</a:t>
            </a:r>
            <a:r>
              <a:rPr lang="it-IT" sz="2400" dirty="0" smtClean="0">
                <a:solidFill>
                  <a:srgbClr val="FF0000"/>
                </a:solidFill>
              </a:rPr>
              <a:t>a grafica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è simile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 quella di facebook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0" y="2947183"/>
            <a:ext cx="89959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3816" y="4515513"/>
            <a:ext cx="89959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979712" y="3361184"/>
            <a:ext cx="1163719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195"/>
            <a:ext cx="1039103" cy="108012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1835696" y="1772816"/>
            <a:ext cx="5636305" cy="15883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40" y="1899560"/>
            <a:ext cx="3602880" cy="30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656640" y="1242851"/>
            <a:ext cx="7704000" cy="1440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2481121" y="4110192"/>
            <a:ext cx="1241280" cy="1314858"/>
          </a:xfrm>
          <a:prstGeom prst="line">
            <a:avLst/>
          </a:prstGeom>
          <a:noFill/>
          <a:ln w="36000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5613120" y="4176439"/>
            <a:ext cx="1314720" cy="1379665"/>
          </a:xfrm>
          <a:prstGeom prst="line">
            <a:avLst/>
          </a:prstGeom>
          <a:noFill/>
          <a:ln w="36000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049280" y="4437106"/>
            <a:ext cx="64800" cy="1054191"/>
          </a:xfrm>
          <a:prstGeom prst="line">
            <a:avLst/>
          </a:prstGeom>
          <a:noFill/>
          <a:ln w="36000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06080" y="5486976"/>
            <a:ext cx="2285280" cy="347077"/>
          </a:xfrm>
          <a:prstGeom prst="rect">
            <a:avLst/>
          </a:prstGeom>
          <a:noFill/>
          <a:ln w="36000" cap="flat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/>
              <a:t>per insegnanti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04960" y="5682837"/>
            <a:ext cx="1893600" cy="347077"/>
          </a:xfrm>
          <a:prstGeom prst="rect">
            <a:avLst/>
          </a:prstGeom>
          <a:noFill/>
          <a:ln w="36000" cap="flat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/>
              <a:t>per studenti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22401" y="5616590"/>
            <a:ext cx="2024640" cy="347077"/>
          </a:xfrm>
          <a:prstGeom prst="rect">
            <a:avLst/>
          </a:prstGeom>
          <a:noFill/>
          <a:ln w="36000" cap="flat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967" tIns="71516" rIns="97967" bIns="57147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/>
              <a:t>per genitori</a:t>
            </a:r>
          </a:p>
        </p:txBody>
      </p:sp>
    </p:spTree>
    <p:extLst>
      <p:ext uri="{BB962C8B-B14F-4D97-AF65-F5344CB8AC3E}">
        <p14:creationId xmlns:p14="http://schemas.microsoft.com/office/powerpoint/2010/main" val="38179444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4000" y="544377"/>
            <a:ext cx="7488000" cy="63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600">
                <a:solidFill>
                  <a:srgbClr val="002060"/>
                </a:solidFill>
                <a:latin typeface="Calibri" charset="0"/>
              </a:rPr>
              <a:t>Edmodo: come gestire la piattaforma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643681" y="1229889"/>
            <a:ext cx="7704000" cy="1441"/>
          </a:xfrm>
          <a:prstGeom prst="line">
            <a:avLst/>
          </a:prstGeom>
          <a:noFill/>
          <a:ln w="28440" cap="flat">
            <a:solidFill>
              <a:srgbClr val="FF710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372465"/>
            <a:ext cx="346176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creare un account come docente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0" y="1764186"/>
            <a:ext cx="3499200" cy="29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501920" y="3789038"/>
            <a:ext cx="1175040" cy="391721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241280" y="4176439"/>
            <a:ext cx="783360" cy="987944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3760" y="5237831"/>
            <a:ext cx="274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FF0000"/>
                </a:solidFill>
              </a:rPr>
              <a:t>selezionare “I am a teacher”</a:t>
            </a: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3591360" y="2258157"/>
            <a:ext cx="4932000" cy="4138995"/>
            <a:chOff x="2494" y="1568"/>
            <a:chExt cx="3425" cy="2874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494" y="3764"/>
              <a:ext cx="903" cy="0"/>
            </a:xfrm>
            <a:prstGeom prst="line">
              <a:avLst/>
            </a:prstGeom>
            <a:noFill/>
            <a:ln w="360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3084" y="1568"/>
              <a:ext cx="2835" cy="2874"/>
              <a:chOff x="3084" y="1568"/>
              <a:chExt cx="2835" cy="2874"/>
            </a:xfrm>
          </p:grpSpPr>
          <p:pic>
            <p:nvPicPr>
              <p:cNvPr id="1434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3" y="1568"/>
                <a:ext cx="2336" cy="2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4348" name="Text Box 12"/>
              <p:cNvSpPr txBox="1">
                <a:spLocks noChangeArrowheads="1"/>
              </p:cNvSpPr>
              <p:nvPr/>
            </p:nvSpPr>
            <p:spPr bwMode="auto">
              <a:xfrm>
                <a:off x="3084" y="4065"/>
                <a:ext cx="2830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4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>
                    <a:solidFill>
                      <a:srgbClr val="FF0000"/>
                    </a:solidFill>
                  </a:rPr>
                  <a:t>compilare con i propri dati (email obbligatoria) e cliccare “sign up”</a:t>
                </a:r>
              </a:p>
            </p:txBody>
          </p:sp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 flipH="1" flipV="1">
                <a:off x="4304" y="3563"/>
                <a:ext cx="94" cy="502"/>
              </a:xfrm>
              <a:prstGeom prst="line">
                <a:avLst/>
              </a:prstGeom>
              <a:noFill/>
              <a:ln w="36000" cap="flat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50" name="Oval 14"/>
              <p:cNvSpPr>
                <a:spLocks noChangeArrowheads="1"/>
              </p:cNvSpPr>
              <p:nvPr/>
            </p:nvSpPr>
            <p:spPr bwMode="auto">
              <a:xfrm>
                <a:off x="3990" y="3430"/>
                <a:ext cx="587" cy="224"/>
              </a:xfrm>
              <a:prstGeom prst="ellipse">
                <a:avLst/>
              </a:prstGeom>
              <a:noFill/>
              <a:ln w="54000" cap="flat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18140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662</Words>
  <Application>Microsoft Office PowerPoint</Application>
  <PresentationFormat>Presentazione su schermo (4:3)</PresentationFormat>
  <Paragraphs>142</Paragraphs>
  <Slides>30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   edmodo</vt:lpstr>
      <vt:lpstr>      è una piattaforma dove possiamo creare classi virtuali e integrare efficacemente attività in presenza       e               attività online</vt:lpstr>
      <vt:lpstr>      abbiamo a disposizione diversi strumenti per costruire un ambiente di apprendimento multimediale integrato</vt:lpstr>
      <vt:lpstr>                risiede nel cloud</vt:lpstr>
      <vt:lpstr>       è   multidevice</vt:lpstr>
      <vt:lpstr>     prevede profili diversi</vt:lpstr>
      <vt:lpstr>     è anche un social network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</dc:creator>
  <cp:lastModifiedBy>Monica</cp:lastModifiedBy>
  <cp:revision>47</cp:revision>
  <cp:lastPrinted>2013-10-31T16:17:57Z</cp:lastPrinted>
  <dcterms:created xsi:type="dcterms:W3CDTF">2013-10-26T18:57:00Z</dcterms:created>
  <dcterms:modified xsi:type="dcterms:W3CDTF">2013-10-31T16:21:06Z</dcterms:modified>
</cp:coreProperties>
</file>